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91" r:id="rId2"/>
    <p:sldId id="281" r:id="rId3"/>
    <p:sldId id="290" r:id="rId4"/>
    <p:sldId id="293" r:id="rId5"/>
    <p:sldId id="294" r:id="rId6"/>
    <p:sldId id="296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39B0D4"/>
    <a:srgbClr val="727272"/>
    <a:srgbClr val="010000"/>
    <a:srgbClr val="FFA751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8F6644-1C36-59CA-8B96-EFC1A1E4295C}" v="102" dt="2024-09-06T07:11:38.996"/>
    <p1510:client id="{533553ED-9B44-E3CA-BC96-06AD8405D0CD}" v="32" dt="2024-09-06T05:12:51.620"/>
    <p1510:client id="{7E4A21F4-DFBA-5906-5214-3B9610D1C617}" v="1490" dt="2024-09-05T18:27:21.647"/>
    <p1510:client id="{AAD0983A-1600-EE7B-A589-C2447622E0AD}" v="272" dt="2024-09-06T07:09:59.089"/>
    <p1510:client id="{E22AB28B-7FA9-7828-5D18-907B0F80EA87}" v="12" dt="2024-09-05T18:48:26.514"/>
    <p1510:client id="{E2A89FBC-5000-6624-FC76-CDD82F1D808E}" v="468" dt="2024-09-05T18:43:39.672"/>
    <p1510:client id="{EBC5DC8E-F1CF-9485-A411-CDF4B484BA14}" v="46" dt="2024-09-06T19:41:12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9/6/2024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F62A7E-A2F8-438F-9CF8-47DE63F471B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7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7B74D-3791-4AC6-8451-F10DBCCCDD9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350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22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67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0792E3-D524-454C-8AFD-A91972900BCB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E1BAA-A38D-40DE-B22C-DF9BD7D82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C3A68-6922-42D3-8905-ECC2D82A3469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DD027-5576-4F27-AAB6-1D994836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69E9F4-7604-4950-A8B2-8ACDEDB1506E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CE61-8714-431B-A40A-01B1C5541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B7524-32A2-4C20-A58C-BC3BAA1042FC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3CE7-23F7-4828-823C-E0205DF2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94447-D6B2-43BB-A877-57F1A267B999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31D2-2A87-4F4C-A9AD-05C6CC2B3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20E16-BD35-483C-AA6B-346FC7E46DEA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6D9-1635-4844-816A-0A8A2160F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AC6F8-5103-4FC0-A69E-5C6AE6469DA8}" type="datetime1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100A-98DE-4944-910A-A93F5CA9F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C6921-0627-4C8F-83D5-0CF936D2FFDD}" type="datetime1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3342B-5A73-45DC-864D-086DE780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F08AD7-8103-40F8-983C-E2BA6BB9CBE0}" type="datetime1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5AFB3-1ACD-44AC-8702-86B1729DF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C06B4-9380-4A4D-AF49-A3596E17DAF5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15F3-5E77-4C57-9E21-50D6D1D6C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7FDEF1-C582-4E22-9E77-D68326471F28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2169A-B3C7-4FB6-967F-AF95F4EB3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-4762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95375"/>
            <a:ext cx="109728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780A9602-A9A9-453F-AEF1-37B5837E02CD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adeGothic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1411BA53-830D-4830-BB65-E58DBE17D0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uidai.gov.in" TargetMode="External"/><Relationship Id="rId3" Type="http://schemas.openxmlformats.org/officeDocument/2006/relationships/hyperlink" Target="https://github.com/fingerprintjs/BotD" TargetMode="External"/><Relationship Id="rId7" Type="http://schemas.openxmlformats.org/officeDocument/2006/relationships/hyperlink" Target="https://altcha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.cloudflare.com/residential-proxy-bot-detection-using-machine-learning" TargetMode="External"/><Relationship Id="rId5" Type="http://schemas.openxmlformats.org/officeDocument/2006/relationships/hyperlink" Target="https://www.kaggle.com/datasets/anthonytherrien/website-traffic" TargetMode="External"/><Relationship Id="rId4" Type="http://schemas.openxmlformats.org/officeDocument/2006/relationships/hyperlink" Target="https://github.com/nnisarggada/stabl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4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26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6780" y="851521"/>
            <a:ext cx="4638605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20848B-B2B4-45BE-A961-AEC0B06CF4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9916"/>
          <a:stretch/>
        </p:blipFill>
        <p:spPr>
          <a:xfrm>
            <a:off x="7717744" y="1715881"/>
            <a:ext cx="3203509" cy="3426237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45686" y="648614"/>
            <a:ext cx="8534400" cy="1752600"/>
          </a:xfrm>
        </p:spPr>
        <p:txBody>
          <a:bodyPr/>
          <a:lstStyle/>
          <a:p>
            <a:endParaRPr lang="en-US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PAGE</a:t>
            </a:r>
            <a:endParaRPr lang="en-IN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1286" y="-526757"/>
            <a:ext cx="10363200" cy="2076450"/>
          </a:xfrm>
        </p:spPr>
        <p:txBody>
          <a:bodyPr/>
          <a:lstStyle/>
          <a:p>
            <a:r>
              <a:rPr lang="en-US" sz="4000" b="1">
                <a:solidFill>
                  <a:schemeClr val="tx2"/>
                </a:solidFill>
                <a:latin typeface="Garamond" panose="02020404030301010803" pitchFamily="18" charset="0"/>
              </a:rPr>
              <a:t>SMART INDIA HACKATHON 2024</a:t>
            </a:r>
            <a:endParaRPr lang="en-IN" sz="4000" b="1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286" y="1227832"/>
            <a:ext cx="7302873" cy="5425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/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Problem Statement ID –  </a:t>
            </a:r>
            <a:r>
              <a:rPr lang="en-US" sz="2400">
                <a:latin typeface="Calibri"/>
                <a:ea typeface="Calibri"/>
                <a:cs typeface="Calibri"/>
              </a:rPr>
              <a:t>1672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Problem Statement Title- </a:t>
            </a:r>
            <a:r>
              <a:rPr lang="en-US" sz="2400">
                <a:latin typeface="Arial"/>
                <a:ea typeface="ＭＳ Ｐゴシック"/>
                <a:cs typeface="Arial"/>
              </a:rPr>
              <a:t>Develop a ML Model based solution to refine CAPTCHA.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Theme- </a:t>
            </a:r>
            <a:r>
              <a:rPr lang="en-US" sz="2400">
                <a:latin typeface="Arial"/>
                <a:ea typeface="ＭＳ Ｐゴシック"/>
                <a:cs typeface="Arial"/>
              </a:rPr>
              <a:t>Smart Automation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PS Category- </a:t>
            </a:r>
            <a:r>
              <a:rPr lang="en-US" sz="2400">
                <a:latin typeface="Arial"/>
                <a:ea typeface="ＭＳ Ｐゴシック"/>
                <a:cs typeface="Arial"/>
              </a:rPr>
              <a:t>Software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Team ID- </a:t>
            </a:r>
            <a:r>
              <a:rPr lang="en-US" sz="2400">
                <a:latin typeface="Arial"/>
                <a:ea typeface="ＭＳ Ｐゴシック"/>
                <a:cs typeface="Arial"/>
              </a:rPr>
              <a:t>8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>
                <a:latin typeface="Arial"/>
                <a:ea typeface="ＭＳ Ｐゴシック"/>
                <a:cs typeface="Arial"/>
              </a:rPr>
              <a:t>Team Name: </a:t>
            </a:r>
            <a:r>
              <a:rPr lang="en-US" sz="2400">
                <a:latin typeface="Arial"/>
                <a:ea typeface="ＭＳ Ｐゴシック"/>
                <a:cs typeface="Arial"/>
              </a:rPr>
              <a:t>globalhost:1672</a:t>
            </a:r>
          </a:p>
        </p:txBody>
      </p:sp>
      <p:pic>
        <p:nvPicPr>
          <p:cNvPr id="9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066116" y="248937"/>
            <a:ext cx="7739447" cy="813487"/>
          </a:xfrm>
        </p:spPr>
        <p:txBody>
          <a:bodyPr/>
          <a:lstStyle/>
          <a:p>
            <a:pPr eaLnBrk="1" hangingPunct="1"/>
            <a:r>
              <a:rPr lang="en-US" sz="3200">
                <a:latin typeface="Calibri"/>
                <a:ea typeface="ＭＳ Ｐゴシック"/>
                <a:cs typeface="Arial"/>
              </a:rPr>
              <a:t>ML Model based solution to refine CAPTCHA.</a:t>
            </a:r>
          </a:p>
        </p:txBody>
      </p:sp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20594" y="1063637"/>
            <a:ext cx="872181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/>
                <a:ea typeface="ＭＳ Ｐゴシック"/>
                <a:cs typeface="Arial"/>
              </a:rPr>
              <a:t>Proposed Solution </a:t>
            </a:r>
            <a:br>
              <a:rPr lang="en-US"/>
            </a:br>
            <a:endParaRPr lang="en-US" sz="1600">
              <a:cs typeface="Calibri" pitchFamily="34" charset="0"/>
            </a:endParaRPr>
          </a:p>
          <a:p>
            <a:pPr marL="342900" indent="-342900">
              <a:buFont typeface="Wingdings"/>
              <a:buChar char="v"/>
            </a:pPr>
            <a:r>
              <a:rPr lang="en-US" sz="2000" b="1">
                <a:latin typeface="Calibri"/>
                <a:ea typeface="Calibri"/>
                <a:cs typeface="Calibri"/>
              </a:rPr>
              <a:t>Passive Detection:</a:t>
            </a:r>
            <a:r>
              <a:rPr lang="en-US" sz="2000">
                <a:latin typeface="Calibri"/>
                <a:ea typeface="Calibri"/>
                <a:cs typeface="Calibri"/>
              </a:rPr>
              <a:t> Collects and analyzes environmental data to distinguish between bots and humans without disrupting user experience.</a:t>
            </a:r>
            <a:endParaRPr lang="en-US" sz="2000">
              <a:cs typeface="Calibri" pitchFamily="34" charset="0"/>
            </a:endParaRPr>
          </a:p>
          <a:p>
            <a:pPr marL="342900" indent="-342900">
              <a:buFont typeface="Wingdings"/>
              <a:buChar char="v"/>
            </a:pPr>
            <a:r>
              <a:rPr lang="en-US" sz="2000" b="1">
                <a:latin typeface="Calibri"/>
                <a:ea typeface="Calibri"/>
                <a:cs typeface="Calibri"/>
              </a:rPr>
              <a:t>ML Integration:</a:t>
            </a:r>
            <a:r>
              <a:rPr lang="en-US" sz="2000">
                <a:latin typeface="Calibri"/>
                <a:ea typeface="Calibri"/>
                <a:cs typeface="Calibri"/>
              </a:rPr>
              <a:t> Utilizes a backend machine learning model for accurate bot detection, with minimal interaction only if necessary, ensuring privacy and scalability.</a:t>
            </a:r>
            <a:endParaRPr lang="en-US" sz="2000">
              <a:latin typeface="Calibri"/>
              <a:ea typeface="Calibri"/>
              <a:cs typeface="Arial"/>
            </a:endParaRPr>
          </a:p>
          <a:p>
            <a:pPr marL="342900" indent="-342900">
              <a:buFont typeface="Wingdings"/>
              <a:buChar char="v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Collected Parameters for Bot Detection:</a:t>
            </a:r>
            <a:endParaRPr lang="en-US" sz="2000" b="1">
              <a:latin typeface="Calibri"/>
              <a:ea typeface="Calibri"/>
              <a:cs typeface="Arial"/>
            </a:endParaRPr>
          </a:p>
          <a:p>
            <a:pPr marL="285750" indent="-285750">
              <a:buFont typeface="Arial,Sans-Serif"/>
              <a:buChar char="•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Page Views</a:t>
            </a:r>
            <a:r>
              <a:rPr lang="en-US" sz="2000">
                <a:latin typeface="Calibri"/>
                <a:ea typeface="ＭＳ Ｐゴシック"/>
                <a:cs typeface="Arial"/>
              </a:rPr>
              <a:t>: Tracks the number of pages visited to detect unusual navigation patterns.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Session Duration</a:t>
            </a:r>
            <a:r>
              <a:rPr lang="en-US" sz="2000">
                <a:latin typeface="Calibri"/>
                <a:ea typeface="ＭＳ Ｐゴシック"/>
                <a:cs typeface="Arial"/>
              </a:rPr>
              <a:t>: Monitors how long a session lasts to identify abnormal session times.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Time on Page</a:t>
            </a:r>
            <a:r>
              <a:rPr lang="en-US" sz="2000">
                <a:latin typeface="Calibri"/>
                <a:ea typeface="ＭＳ Ｐゴシック"/>
                <a:cs typeface="Arial"/>
              </a:rPr>
              <a:t>: Measures time spent on individual pages to spot irregular behavior.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Previous Visits</a:t>
            </a:r>
            <a:r>
              <a:rPr lang="en-US" sz="2000">
                <a:latin typeface="Calibri"/>
                <a:ea typeface="ＭＳ Ｐゴシック"/>
                <a:cs typeface="Arial"/>
              </a:rPr>
              <a:t>: Tracks repeated visits to detect suspicious frequency.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b="1">
                <a:latin typeface="Calibri"/>
                <a:ea typeface="ＭＳ Ｐゴシック"/>
                <a:cs typeface="Arial"/>
              </a:rPr>
              <a:t>IP Address</a:t>
            </a:r>
            <a:r>
              <a:rPr lang="en-US" sz="2000">
                <a:latin typeface="Calibri"/>
                <a:ea typeface="ＭＳ Ｐゴシック"/>
                <a:cs typeface="Arial"/>
              </a:rPr>
              <a:t>: Collects IPs to analyze and block suspicious traffic.</a:t>
            </a:r>
            <a:br>
              <a:rPr lang="en-US" sz="1600"/>
            </a:br>
            <a:endParaRPr lang="en-US" sz="1600">
              <a:cs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@SIH Idea submission</a:t>
            </a:r>
          </a:p>
        </p:txBody>
      </p:sp>
      <p:sp>
        <p:nvSpPr>
          <p:cNvPr id="10" name="Oval 9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>
                <a:ea typeface="Calibri"/>
                <a:cs typeface="Calibri"/>
              </a:rPr>
              <a:t>Globalhost</a:t>
            </a:r>
            <a:r>
              <a:rPr lang="en-US">
                <a:ea typeface="Calibri"/>
                <a:cs typeface="Calibri"/>
              </a:rPr>
              <a:t>:</a:t>
            </a:r>
          </a:p>
          <a:p>
            <a:pPr algn="ctr"/>
            <a:r>
              <a:rPr lang="en-US">
                <a:ea typeface="Calibri"/>
                <a:cs typeface="Calibri"/>
              </a:rPr>
              <a:t>1672</a:t>
            </a:r>
          </a:p>
        </p:txBody>
      </p:sp>
      <p:pic>
        <p:nvPicPr>
          <p:cNvPr id="11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A screenshot of a login&#10;&#10;Description automatically generated">
            <a:extLst>
              <a:ext uri="{FF2B5EF4-FFF2-40B4-BE49-F238E27FC236}">
                <a16:creationId xmlns:a16="http://schemas.microsoft.com/office/drawing/2014/main" id="{15F16E35-BF60-9DA7-4CF6-BCA74EF1C6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8148" y="4537633"/>
            <a:ext cx="3429000" cy="1819275"/>
          </a:xfrm>
          <a:prstGeom prst="rect">
            <a:avLst/>
          </a:prstGeom>
        </p:spPr>
      </p:pic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80D11C29-9D95-5932-61AE-183FE9F099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7415" y="1064355"/>
            <a:ext cx="3838575" cy="1743075"/>
          </a:xfrm>
          <a:prstGeom prst="rect">
            <a:avLst/>
          </a:prstGeom>
        </p:spPr>
      </p:pic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5E49369F-5321-2427-5515-88C22A50D9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67712" y="2819657"/>
            <a:ext cx="3838575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581835" y="-2802"/>
            <a:ext cx="7263655" cy="1064560"/>
          </a:xfrm>
        </p:spPr>
        <p:txBody>
          <a:bodyPr/>
          <a:lstStyle/>
          <a:p>
            <a:pPr eaLnBrk="1" hangingPunct="1"/>
            <a:r>
              <a:rPr lang="en-US" sz="3600" b="1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TECHNICAL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>
                <a:solidFill>
                  <a:schemeClr val="bg1"/>
                </a:solidFill>
              </a:rPr>
              <a:pPr/>
              <a:t>3</a:t>
            </a:fld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@SIH Idea submission</a:t>
            </a: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/>
              <a:t>Globalhost</a:t>
            </a:r>
            <a:r>
              <a:rPr lang="en-US"/>
              <a:t>:</a:t>
            </a:r>
          </a:p>
          <a:p>
            <a:pPr algn="ctr"/>
            <a:r>
              <a:rPr lang="en-US"/>
              <a:t>1672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98EC68-FDBB-033D-6CD1-C190BB8A4B3C}"/>
              </a:ext>
            </a:extLst>
          </p:cNvPr>
          <p:cNvSpPr txBox="1"/>
          <p:nvPr/>
        </p:nvSpPr>
        <p:spPr>
          <a:xfrm>
            <a:off x="3377888" y="1317628"/>
            <a:ext cx="303949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alibri"/>
                <a:ea typeface="ＭＳ Ｐゴシック"/>
                <a:cs typeface="Calibri"/>
              </a:rPr>
              <a:t>Tech Stack used:</a:t>
            </a:r>
            <a:endParaRPr lang="en-US" b="1">
              <a:cs typeface="Calibri"/>
            </a:endParaRPr>
          </a:p>
          <a:p>
            <a:r>
              <a:rPr lang="en-US">
                <a:latin typeface="Calibri"/>
                <a:ea typeface="ＭＳ Ｐゴシック"/>
                <a:cs typeface="Calibri"/>
              </a:rPr>
              <a:t>Frontend- Astro.js</a:t>
            </a:r>
          </a:p>
          <a:p>
            <a:r>
              <a:rPr lang="en-US">
                <a:latin typeface="Calibri"/>
                <a:ea typeface="ＭＳ Ｐゴシック"/>
                <a:cs typeface="Calibri"/>
              </a:rPr>
              <a:t>Middleware- GO</a:t>
            </a:r>
          </a:p>
          <a:p>
            <a:r>
              <a:rPr lang="en-US">
                <a:latin typeface="Calibri"/>
                <a:ea typeface="ＭＳ Ｐゴシック"/>
                <a:cs typeface="Calibri"/>
              </a:rPr>
              <a:t>Backend- Python (ML)</a:t>
            </a:r>
            <a:endParaRPr lang="en-US">
              <a:cs typeface="Calibri"/>
            </a:endParaRPr>
          </a:p>
        </p:txBody>
      </p:sp>
      <p:pic>
        <p:nvPicPr>
          <p:cNvPr id="2" name="Picture 1" descr="A diagram of a algorithm&#10;&#10;Description automatically generated">
            <a:extLst>
              <a:ext uri="{FF2B5EF4-FFF2-40B4-BE49-F238E27FC236}">
                <a16:creationId xmlns:a16="http://schemas.microsoft.com/office/drawing/2014/main" id="{D8127B85-BF88-D69D-2D40-3BE3C113F6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522" y="3053606"/>
            <a:ext cx="3042959" cy="32766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4A7CDFA-6B27-AF56-FC48-96EFD88B82CE}"/>
              </a:ext>
            </a:extLst>
          </p:cNvPr>
          <p:cNvSpPr txBox="1"/>
          <p:nvPr/>
        </p:nvSpPr>
        <p:spPr>
          <a:xfrm>
            <a:off x="7075901" y="1549784"/>
            <a:ext cx="4681817" cy="18215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alibri"/>
                <a:ea typeface="Calibri"/>
                <a:cs typeface="Calibri"/>
              </a:rPr>
              <a:t>Layer 1</a:t>
            </a:r>
            <a:r>
              <a:rPr lang="en-US">
                <a:latin typeface="Calibri"/>
                <a:ea typeface="Calibri"/>
                <a:cs typeface="Calibri"/>
              </a:rPr>
              <a:t> uses </a:t>
            </a:r>
            <a:r>
              <a:rPr lang="en-US" b="1">
                <a:latin typeface="Calibri"/>
                <a:ea typeface="Calibri"/>
                <a:cs typeface="Calibri"/>
              </a:rPr>
              <a:t>FingerprintJS/BotD</a:t>
            </a:r>
            <a:r>
              <a:rPr lang="en-US">
                <a:latin typeface="Calibri"/>
                <a:ea typeface="Calibri"/>
                <a:cs typeface="Calibri"/>
              </a:rPr>
              <a:t> to passively collect browser and device data, generating unique fingerprints for each session. It detects bot-like behaviors early, ensuring seamless bot identification without disrupting the user experience.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12944-A602-CD40-7B6A-4A23C8C91551}"/>
              </a:ext>
            </a:extLst>
          </p:cNvPr>
          <p:cNvSpPr txBox="1"/>
          <p:nvPr/>
        </p:nvSpPr>
        <p:spPr>
          <a:xfrm>
            <a:off x="7079442" y="3817056"/>
            <a:ext cx="467061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alibri"/>
                <a:ea typeface="Calibri"/>
                <a:cs typeface="Calibri"/>
              </a:rPr>
              <a:t>Layer 2</a:t>
            </a:r>
            <a:r>
              <a:rPr lang="en-US">
                <a:latin typeface="Calibri"/>
                <a:ea typeface="Calibri"/>
                <a:cs typeface="Calibri"/>
              </a:rPr>
              <a:t> utilizes a </a:t>
            </a:r>
            <a:r>
              <a:rPr lang="en-US" b="1">
                <a:latin typeface="Calibri"/>
                <a:ea typeface="Calibri"/>
                <a:cs typeface="Calibri"/>
              </a:rPr>
              <a:t>Logistic Regression ML model</a:t>
            </a:r>
            <a:r>
              <a:rPr lang="en-US">
                <a:latin typeface="Calibri"/>
                <a:ea typeface="Calibri"/>
                <a:cs typeface="Calibri"/>
              </a:rPr>
              <a:t> to analyze the collected user data and environmental parameters. It classifies users as bots or humans based on patterns, with minimal interaction, ensuring accurate and real-time bot detection.</a:t>
            </a:r>
            <a:endParaRPr lang="en-US">
              <a:latin typeface="Calibri"/>
            </a:endParaRPr>
          </a:p>
        </p:txBody>
      </p:sp>
      <p:pic>
        <p:nvPicPr>
          <p:cNvPr id="12" name="Picture 11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25D4B839-5F17-9A42-75FC-D2B1825141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33873" b="-390"/>
          <a:stretch/>
        </p:blipFill>
        <p:spPr>
          <a:xfrm>
            <a:off x="0" y="1234888"/>
            <a:ext cx="3044945" cy="2563815"/>
          </a:xfrm>
          <a:prstGeom prst="rect">
            <a:avLst/>
          </a:prstGeom>
        </p:spPr>
      </p:pic>
      <p:pic>
        <p:nvPicPr>
          <p:cNvPr id="16" name="Picture 15" descr="A diagram of a server&#10;&#10;Description automatically generated">
            <a:extLst>
              <a:ext uri="{FF2B5EF4-FFF2-40B4-BE49-F238E27FC236}">
                <a16:creationId xmlns:a16="http://schemas.microsoft.com/office/drawing/2014/main" id="{2333E78B-D9BD-0A20-B4E3-E323BD3C603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5055" t="91" r="21508" b="20670"/>
          <a:stretch/>
        </p:blipFill>
        <p:spPr>
          <a:xfrm>
            <a:off x="329453" y="3817123"/>
            <a:ext cx="2158104" cy="25435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FEASIBILITY AND VIABILITY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</a:t>
            </a:r>
            <a:r>
              <a:rPr lang="en-US">
                <a:solidFill>
                  <a:prstClr val="white"/>
                </a:solidFill>
              </a:rPr>
              <a:t>submission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29111" cy="841453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/>
              <a:t>Globalhost</a:t>
            </a:r>
            <a:r>
              <a:rPr lang="en-US"/>
              <a:t>:</a:t>
            </a:r>
          </a:p>
          <a:p>
            <a:pPr algn="ctr"/>
            <a:r>
              <a:rPr lang="en-US"/>
              <a:t>1672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A423B4F-5AF5-451E-4A61-5AA2F93ED4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099" y="1092253"/>
            <a:ext cx="11729176" cy="524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38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BENEFITS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796925" y="1438278"/>
            <a:ext cx="10623550" cy="44935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sz="2600" b="1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Reduced Server Load</a:t>
            </a:r>
            <a:r>
              <a:rPr lang="en-US" sz="260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: Bots consume resources and increase server costs. By preventing bot traffic, companies can reduce infrastructure costs.</a:t>
            </a:r>
            <a:endParaRPr lang="en-US" sz="2600">
              <a:solidFill>
                <a:prstClr val="black"/>
              </a:solidFill>
              <a:latin typeface="ＭＳ Ｐゴシック"/>
              <a:ea typeface="ＭＳ Ｐゴシック"/>
              <a:cs typeface="Calibri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sz="2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Automation of Security</a:t>
            </a: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Instead of relying on manual monitoring, an automated system identifies and mitigates bot attacks in real time, reducing the need for constant human intervention.</a:t>
            </a:r>
            <a:endParaRPr lang="en-US" sz="2600">
              <a:cs typeface="Calibri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sz="2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Reduced Downtime</a:t>
            </a: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By blocking Distributed Denial of Service (DDoS) attacks, automated detectors keep websites running smoothly without interruption.</a:t>
            </a:r>
            <a:endParaRPr lang="en-US" sz="2600">
              <a:cs typeface="Calibri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sz="2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User experience</a:t>
            </a:r>
            <a:r>
              <a:rPr lang="en-US" sz="2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Reduce or remove high-friction user authentication mechanisms, including CAPTCHA and multifactor authentication, thereby improving the customer experience.</a:t>
            </a:r>
            <a:endParaRPr lang="en-US" sz="26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32528"/>
            <a:ext cx="2844800" cy="365125"/>
          </a:xfrm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</a:t>
            </a:r>
            <a:r>
              <a:rPr lang="en-US">
                <a:solidFill>
                  <a:prstClr val="white"/>
                </a:solidFill>
              </a:rPr>
              <a:t>submission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4691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/>
              <a:t>Globalhost</a:t>
            </a:r>
            <a:r>
              <a:rPr lang="en-US"/>
              <a:t>:</a:t>
            </a:r>
          </a:p>
          <a:p>
            <a:pPr algn="ctr"/>
            <a:r>
              <a:rPr lang="en-US"/>
              <a:t>1672</a:t>
            </a:r>
          </a:p>
        </p:txBody>
      </p:sp>
    </p:spTree>
    <p:extLst>
      <p:ext uri="{BB962C8B-B14F-4D97-AF65-F5344CB8AC3E}">
        <p14:creationId xmlns:p14="http://schemas.microsoft.com/office/powerpoint/2010/main" val="299714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AND REFERENCES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12947" y="2438204"/>
            <a:ext cx="1058943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https://github.com/fingerprintjs/BotD</a:t>
            </a: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</a:t>
            </a:r>
            <a:endParaRPr lang="en-US" sz="2800">
              <a:solidFill>
                <a:prstClr val="black"/>
              </a:solidFill>
              <a:latin typeface="Arial"/>
              <a:ea typeface="ＭＳ Ｐゴシック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https://github.com/nnisarggada/stabl</a:t>
            </a:r>
            <a:endParaRPr lang="en-US" sz="2800">
              <a:solidFill>
                <a:prstClr val="black"/>
              </a:solidFill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https://www.kaggle.com/datasets/anthonytherrien/website-traffic</a:t>
            </a:r>
            <a:endParaRPr lang="en-US" sz="2800">
              <a:solidFill>
                <a:prstClr val="black"/>
              </a:solidFill>
              <a:ea typeface="Calibri"/>
              <a:cs typeface="Calibri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https://blog.cloudflare.com/residential-proxy-bot-detection-using-machine-learning</a:t>
            </a: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https://altcha.org/</a:t>
            </a:r>
            <a:endParaRPr lang="en-US" sz="2800">
              <a:solidFill>
                <a:prstClr val="black"/>
              </a:solidFill>
              <a:latin typeface="Calibri"/>
              <a:ea typeface="Calibri"/>
              <a:cs typeface="Calibri"/>
              <a:hlinkClick r:id="rId7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https://uidai.gov.in</a:t>
            </a:r>
            <a:r>
              <a:rPr lang="en-US" sz="280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8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endParaRPr lang="en-US" sz="28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17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17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17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8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</a:t>
            </a:r>
            <a:r>
              <a:rPr lang="en-US">
                <a:solidFill>
                  <a:prstClr val="white"/>
                </a:solidFill>
              </a:rPr>
              <a:t>submission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8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err="1"/>
              <a:t>Globalhost</a:t>
            </a:r>
            <a:r>
              <a:rPr lang="en-US" dirty="0"/>
              <a:t>:</a:t>
            </a:r>
          </a:p>
          <a:p>
            <a:pPr algn="ctr"/>
            <a:r>
              <a:rPr lang="en-US" dirty="0"/>
              <a:t>1672</a:t>
            </a:r>
          </a:p>
        </p:txBody>
      </p:sp>
    </p:spTree>
    <p:extLst>
      <p:ext uri="{BB962C8B-B14F-4D97-AF65-F5344CB8AC3E}">
        <p14:creationId xmlns:p14="http://schemas.microsoft.com/office/powerpoint/2010/main" val="3916788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SMART INDIA HACKATHON 2024</vt:lpstr>
      <vt:lpstr>ML Model based solution to refine CAPTCHA.</vt:lpstr>
      <vt:lpstr>TECHNICAL APPROACH</vt:lpstr>
      <vt:lpstr>FEASIBILITY AND VIABILITY</vt:lpstr>
      <vt:lpstr>IMPACT AND BENEFITS</vt:lpstr>
      <vt:lpstr>RESEARCH  AND REFERENCES</vt:lpstr>
    </vt:vector>
  </TitlesOfParts>
  <Manager/>
  <Company>Crowdfunder,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subject/>
  <dc:creator>Crowdfunder</dc:creator>
  <cp:keywords/>
  <dc:description/>
  <cp:revision>21</cp:revision>
  <dcterms:created xsi:type="dcterms:W3CDTF">2013-12-12T18:46:50Z</dcterms:created>
  <dcterms:modified xsi:type="dcterms:W3CDTF">2024-09-06T19:41:30Z</dcterms:modified>
  <cp:category/>
</cp:coreProperties>
</file>